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64" r:id="rId5"/>
    <p:sldId id="259" r:id="rId6"/>
    <p:sldId id="265" r:id="rId7"/>
    <p:sldId id="260" r:id="rId8"/>
    <p:sldId id="261" r:id="rId9"/>
    <p:sldId id="266" r:id="rId10"/>
    <p:sldId id="267" r:id="rId11"/>
    <p:sldId id="263" r:id="rId12"/>
    <p:sldId id="268" r:id="rId13"/>
    <p:sldId id="269" r:id="rId14"/>
    <p:sldId id="270" r:id="rId15"/>
    <p:sldId id="262"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slide" Target="slides/slide15.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20"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freepik.com/"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4151586" y="3429000"/>
            <a:ext cx="6870861" cy="1200329"/>
          </a:xfrm>
          <a:prstGeom prst="rect">
            <a:avLst/>
          </a:prstGeom>
          <a:noFill/>
        </p:spPr>
        <p:txBody>
          <a:bodyPr wrap="square" rtlCol="0">
            <a:spAutoFit/>
          </a:bodyPr>
          <a:lstStyle/>
          <a:p>
            <a:pPr algn="r"/>
            <a:r>
              <a:rPr lang="en-IN" sz="3600" b="1" dirty="0">
                <a:solidFill>
                  <a:schemeClr val="bg1"/>
                </a:solidFill>
                <a:latin typeface="Calibri"/>
                <a:cs typeface="Times New Roman"/>
              </a:rPr>
              <a:t>CROP AND FERTILIZER RECOMMENDATION SYSTEM</a:t>
            </a: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spTree>
    <p:extLst>
      <p:ext uri="{BB962C8B-B14F-4D97-AF65-F5344CB8AC3E}">
        <p14:creationId xmlns:p14="http://schemas.microsoft.com/office/powerpoint/2010/main" val="3671276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6FAD77-1341-D2F8-4688-B0BB40D40C89}"/>
              </a:ext>
            </a:extLst>
          </p:cNvPr>
          <p:cNvPicPr>
            <a:picLocks noChangeAspect="1"/>
          </p:cNvPicPr>
          <p:nvPr/>
        </p:nvPicPr>
        <p:blipFill>
          <a:blip r:embed="rId2"/>
          <a:stretch>
            <a:fillRect/>
          </a:stretch>
        </p:blipFill>
        <p:spPr>
          <a:xfrm>
            <a:off x="322588" y="1452570"/>
            <a:ext cx="5773412" cy="4755292"/>
          </a:xfrm>
          <a:prstGeom prst="rect">
            <a:avLst/>
          </a:prstGeom>
        </p:spPr>
      </p:pic>
      <p:pic>
        <p:nvPicPr>
          <p:cNvPr id="3" name="Picture 2">
            <a:extLst>
              <a:ext uri="{FF2B5EF4-FFF2-40B4-BE49-F238E27FC236}">
                <a16:creationId xmlns:a16="http://schemas.microsoft.com/office/drawing/2014/main" id="{B00B692A-DD56-FE05-58BE-46D1873FA3D4}"/>
              </a:ext>
            </a:extLst>
          </p:cNvPr>
          <p:cNvPicPr>
            <a:picLocks noChangeAspect="1"/>
          </p:cNvPicPr>
          <p:nvPr/>
        </p:nvPicPr>
        <p:blipFill>
          <a:blip r:embed="rId3"/>
          <a:stretch>
            <a:fillRect/>
          </a:stretch>
        </p:blipFill>
        <p:spPr>
          <a:xfrm>
            <a:off x="6525528" y="1452570"/>
            <a:ext cx="5541744" cy="4755292"/>
          </a:xfrm>
          <a:prstGeom prst="rect">
            <a:avLst/>
          </a:prstGeom>
        </p:spPr>
      </p:pic>
    </p:spTree>
    <p:extLst>
      <p:ext uri="{BB962C8B-B14F-4D97-AF65-F5344CB8AC3E}">
        <p14:creationId xmlns:p14="http://schemas.microsoft.com/office/powerpoint/2010/main" val="3657686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2" name="Picture 1">
            <a:extLst>
              <a:ext uri="{FF2B5EF4-FFF2-40B4-BE49-F238E27FC236}">
                <a16:creationId xmlns:a16="http://schemas.microsoft.com/office/drawing/2014/main" id="{B32E78C8-6C81-6A31-7934-839BED1673BB}"/>
              </a:ext>
            </a:extLst>
          </p:cNvPr>
          <p:cNvPicPr>
            <a:picLocks noChangeAspect="1"/>
          </p:cNvPicPr>
          <p:nvPr/>
        </p:nvPicPr>
        <p:blipFill>
          <a:blip r:embed="rId2"/>
          <a:stretch>
            <a:fillRect/>
          </a:stretch>
        </p:blipFill>
        <p:spPr>
          <a:xfrm>
            <a:off x="504182" y="1454522"/>
            <a:ext cx="10742083" cy="2914141"/>
          </a:xfrm>
          <a:prstGeom prst="rect">
            <a:avLst/>
          </a:prstGeom>
        </p:spPr>
      </p:pic>
      <p:pic>
        <p:nvPicPr>
          <p:cNvPr id="4" name="Picture 3">
            <a:extLst>
              <a:ext uri="{FF2B5EF4-FFF2-40B4-BE49-F238E27FC236}">
                <a16:creationId xmlns:a16="http://schemas.microsoft.com/office/drawing/2014/main" id="{B2FFE87E-D1EE-6387-9717-9A4075867607}"/>
              </a:ext>
            </a:extLst>
          </p:cNvPr>
          <p:cNvPicPr>
            <a:picLocks noChangeAspect="1"/>
          </p:cNvPicPr>
          <p:nvPr/>
        </p:nvPicPr>
        <p:blipFill>
          <a:blip r:embed="rId3"/>
          <a:stretch>
            <a:fillRect/>
          </a:stretch>
        </p:blipFill>
        <p:spPr>
          <a:xfrm>
            <a:off x="255104" y="4263427"/>
            <a:ext cx="11053006" cy="2280102"/>
          </a:xfrm>
          <a:prstGeom prst="rect">
            <a:avLst/>
          </a:prstGeom>
        </p:spPr>
      </p:pic>
    </p:spTree>
    <p:extLst>
      <p:ext uri="{BB962C8B-B14F-4D97-AF65-F5344CB8AC3E}">
        <p14:creationId xmlns:p14="http://schemas.microsoft.com/office/powerpoint/2010/main" val="1635949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886539-12DE-49B2-8876-213189E6003F}"/>
              </a:ext>
            </a:extLst>
          </p:cNvPr>
          <p:cNvPicPr>
            <a:picLocks noChangeAspect="1"/>
          </p:cNvPicPr>
          <p:nvPr/>
        </p:nvPicPr>
        <p:blipFill>
          <a:blip r:embed="rId2"/>
          <a:stretch>
            <a:fillRect/>
          </a:stretch>
        </p:blipFill>
        <p:spPr>
          <a:xfrm>
            <a:off x="199929" y="1121982"/>
            <a:ext cx="5596613" cy="5584420"/>
          </a:xfrm>
          <a:prstGeom prst="rect">
            <a:avLst/>
          </a:prstGeom>
        </p:spPr>
      </p:pic>
      <p:pic>
        <p:nvPicPr>
          <p:cNvPr id="3" name="Picture 2">
            <a:extLst>
              <a:ext uri="{FF2B5EF4-FFF2-40B4-BE49-F238E27FC236}">
                <a16:creationId xmlns:a16="http://schemas.microsoft.com/office/drawing/2014/main" id="{60FD831B-F886-8FAC-4E43-927E63C4C9BD}"/>
              </a:ext>
            </a:extLst>
          </p:cNvPr>
          <p:cNvPicPr>
            <a:picLocks noChangeAspect="1"/>
          </p:cNvPicPr>
          <p:nvPr/>
        </p:nvPicPr>
        <p:blipFill>
          <a:blip r:embed="rId3"/>
          <a:stretch>
            <a:fillRect/>
          </a:stretch>
        </p:blipFill>
        <p:spPr>
          <a:xfrm>
            <a:off x="5950561" y="1121982"/>
            <a:ext cx="6041510" cy="5584420"/>
          </a:xfrm>
          <a:prstGeom prst="rect">
            <a:avLst/>
          </a:prstGeom>
        </p:spPr>
      </p:pic>
    </p:spTree>
    <p:extLst>
      <p:ext uri="{BB962C8B-B14F-4D97-AF65-F5344CB8AC3E}">
        <p14:creationId xmlns:p14="http://schemas.microsoft.com/office/powerpoint/2010/main" val="199410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4D69584-9A4E-9EAA-FAB7-2D256419BCB4}"/>
              </a:ext>
            </a:extLst>
          </p:cNvPr>
          <p:cNvPicPr>
            <a:picLocks noChangeAspect="1"/>
          </p:cNvPicPr>
          <p:nvPr/>
        </p:nvPicPr>
        <p:blipFill>
          <a:blip r:embed="rId2"/>
          <a:stretch>
            <a:fillRect/>
          </a:stretch>
        </p:blipFill>
        <p:spPr>
          <a:xfrm>
            <a:off x="272085" y="1183318"/>
            <a:ext cx="5657578" cy="5499069"/>
          </a:xfrm>
          <a:prstGeom prst="rect">
            <a:avLst/>
          </a:prstGeom>
        </p:spPr>
      </p:pic>
      <p:pic>
        <p:nvPicPr>
          <p:cNvPr id="3" name="Picture 2">
            <a:extLst>
              <a:ext uri="{FF2B5EF4-FFF2-40B4-BE49-F238E27FC236}">
                <a16:creationId xmlns:a16="http://schemas.microsoft.com/office/drawing/2014/main" id="{1CB1EB7D-3D69-D403-4E04-364A772125E4}"/>
              </a:ext>
            </a:extLst>
          </p:cNvPr>
          <p:cNvPicPr>
            <a:picLocks noChangeAspect="1"/>
          </p:cNvPicPr>
          <p:nvPr/>
        </p:nvPicPr>
        <p:blipFill>
          <a:blip r:embed="rId3"/>
          <a:stretch>
            <a:fillRect/>
          </a:stretch>
        </p:blipFill>
        <p:spPr>
          <a:xfrm>
            <a:off x="6096000" y="1183317"/>
            <a:ext cx="5840474" cy="5499069"/>
          </a:xfrm>
          <a:prstGeom prst="rect">
            <a:avLst/>
          </a:prstGeom>
        </p:spPr>
      </p:pic>
    </p:spTree>
    <p:extLst>
      <p:ext uri="{BB962C8B-B14F-4D97-AF65-F5344CB8AC3E}">
        <p14:creationId xmlns:p14="http://schemas.microsoft.com/office/powerpoint/2010/main" val="655711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136D26-F749-2AB9-60A2-10AA4EDD5755}"/>
              </a:ext>
            </a:extLst>
          </p:cNvPr>
          <p:cNvPicPr>
            <a:picLocks noChangeAspect="1"/>
          </p:cNvPicPr>
          <p:nvPr/>
        </p:nvPicPr>
        <p:blipFill>
          <a:blip r:embed="rId2"/>
          <a:stretch>
            <a:fillRect/>
          </a:stretch>
        </p:blipFill>
        <p:spPr>
          <a:xfrm>
            <a:off x="197252" y="1216478"/>
            <a:ext cx="5639289" cy="5395428"/>
          </a:xfrm>
          <a:prstGeom prst="rect">
            <a:avLst/>
          </a:prstGeom>
        </p:spPr>
      </p:pic>
      <p:pic>
        <p:nvPicPr>
          <p:cNvPr id="3" name="Picture 2">
            <a:extLst>
              <a:ext uri="{FF2B5EF4-FFF2-40B4-BE49-F238E27FC236}">
                <a16:creationId xmlns:a16="http://schemas.microsoft.com/office/drawing/2014/main" id="{DFB6DBCE-6010-2042-F35B-0B9433C8DB57}"/>
              </a:ext>
            </a:extLst>
          </p:cNvPr>
          <p:cNvPicPr>
            <a:picLocks noChangeAspect="1"/>
          </p:cNvPicPr>
          <p:nvPr/>
        </p:nvPicPr>
        <p:blipFill>
          <a:blip r:embed="rId3"/>
          <a:stretch>
            <a:fillRect/>
          </a:stretch>
        </p:blipFill>
        <p:spPr>
          <a:xfrm>
            <a:off x="5946992" y="1216478"/>
            <a:ext cx="6047756" cy="5395428"/>
          </a:xfrm>
          <a:prstGeom prst="rect">
            <a:avLst/>
          </a:prstGeom>
        </p:spPr>
      </p:pic>
    </p:spTree>
    <p:extLst>
      <p:ext uri="{BB962C8B-B14F-4D97-AF65-F5344CB8AC3E}">
        <p14:creationId xmlns:p14="http://schemas.microsoft.com/office/powerpoint/2010/main" val="1569294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49087" y="988151"/>
            <a:ext cx="6102626" cy="400110"/>
          </a:xfrm>
          <a:prstGeom prst="rect">
            <a:avLst/>
          </a:prstGeom>
          <a:noFill/>
        </p:spPr>
        <p:txBody>
          <a:bodyPr wrap="square">
            <a:spAutoFit/>
          </a:bodyPr>
          <a:lstStyle/>
          <a:p>
            <a:r>
              <a:rPr lang="en-US" sz="2000" b="1" dirty="0">
                <a:solidFill>
                  <a:srgbClr val="213163"/>
                </a:solidFill>
              </a:rPr>
              <a:t>Conclusion:</a:t>
            </a:r>
            <a:r>
              <a:rPr lang="en-US" sz="1800" b="1" dirty="0">
                <a:solidFill>
                  <a:srgbClr val="213163"/>
                </a:solidFill>
              </a:rPr>
              <a:t>  </a:t>
            </a:r>
            <a:endParaRPr lang="en-IN" sz="1800" dirty="0">
              <a:solidFill>
                <a:srgbClr val="213163"/>
              </a:solidFill>
            </a:endParaRPr>
          </a:p>
        </p:txBody>
      </p:sp>
      <p:sp>
        <p:nvSpPr>
          <p:cNvPr id="2" name="TextBox 1">
            <a:extLst>
              <a:ext uri="{FF2B5EF4-FFF2-40B4-BE49-F238E27FC236}">
                <a16:creationId xmlns:a16="http://schemas.microsoft.com/office/drawing/2014/main" id="{A44E6818-0206-1414-5E2B-614EDCE71B7D}"/>
              </a:ext>
            </a:extLst>
          </p:cNvPr>
          <p:cNvSpPr txBox="1"/>
          <p:nvPr/>
        </p:nvSpPr>
        <p:spPr>
          <a:xfrm>
            <a:off x="317241" y="1576873"/>
            <a:ext cx="11346024" cy="4696222"/>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Machine learning plays a transformative role in agriculture by providing data-driven insights for better crop management and resource utilization.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developed in this project highlights the potential of integrating technology in agriculture.</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Enhanced Decision-Making</a:t>
            </a:r>
            <a:r>
              <a:rPr lang="en-US" sz="1870" dirty="0">
                <a:latin typeface="Arial" panose="020B0604020202020204" pitchFamily="34" charset="0"/>
                <a:cs typeface="Arial" panose="020B0604020202020204" pitchFamily="34" charset="0"/>
              </a:rPr>
              <a:t>: By analyzing soil nutrients and environmental factors, the system assists farmers in selecting optimal crops and fertilizers.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Scalability</a:t>
            </a:r>
            <a:r>
              <a:rPr lang="en-US" sz="1870" dirty="0">
                <a:latin typeface="Arial" panose="020B0604020202020204" pitchFamily="34" charset="0"/>
                <a:cs typeface="Arial" panose="020B0604020202020204" pitchFamily="34" charset="0"/>
              </a:rPr>
              <a:t>: The model is built to handle diverse agricultural data and can be adapted for various geographical regions.</a:t>
            </a:r>
          </a:p>
          <a:p>
            <a:pPr>
              <a:buFont typeface="Arial" panose="020B0604020202020204" pitchFamily="34" charset="0"/>
              <a:buChar char="•"/>
            </a:pPr>
            <a:r>
              <a:rPr lang="en-US" sz="1870" b="1" dirty="0" err="1">
                <a:latin typeface="Arial" panose="020B0604020202020204" pitchFamily="34" charset="0"/>
                <a:cs typeface="Arial" panose="020B0604020202020204" pitchFamily="34" charset="0"/>
              </a:rPr>
              <a:t>Streamlit</a:t>
            </a:r>
            <a:r>
              <a:rPr lang="en-US" sz="1870" b="1" dirty="0">
                <a:latin typeface="Arial" panose="020B0604020202020204" pitchFamily="34" charset="0"/>
                <a:cs typeface="Arial" panose="020B0604020202020204" pitchFamily="34" charset="0"/>
              </a:rPr>
              <a:t> Integration</a:t>
            </a:r>
            <a:r>
              <a:rPr lang="en-US" sz="1870" dirty="0">
                <a:latin typeface="Arial" panose="020B0604020202020204" pitchFamily="34" charset="0"/>
                <a:cs typeface="Arial" panose="020B0604020202020204" pitchFamily="34" charset="0"/>
              </a:rPr>
              <a:t>: The use of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for the interface ensures a user-friendly experience, enabling seamless interaction and real-time recommendations.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Future Enhancements</a:t>
            </a:r>
            <a:r>
              <a:rPr lang="en-US" sz="1870" dirty="0">
                <a:latin typeface="Arial" panose="020B0604020202020204" pitchFamily="34" charset="0"/>
                <a:cs typeface="Arial" panose="020B0604020202020204" pitchFamily="34" charset="0"/>
              </a:rPr>
              <a:t>: The system can incorporate additional features such as pest management, weather forecasting, and market price predictions to further support farmers.</a:t>
            </a:r>
          </a:p>
          <a:p>
            <a:pPr>
              <a:buFont typeface="Arial" panose="020B0604020202020204" pitchFamily="34" charset="0"/>
              <a:buChar char="•"/>
            </a:pPr>
            <a:r>
              <a:rPr lang="en-US" sz="1870" b="1" dirty="0">
                <a:latin typeface="Arial" panose="020B0604020202020204" pitchFamily="34" charset="0"/>
                <a:cs typeface="Arial" panose="020B0604020202020204" pitchFamily="34" charset="0"/>
              </a:rPr>
              <a:t>Sustainability</a:t>
            </a:r>
            <a:r>
              <a:rPr lang="en-US" sz="1870" dirty="0">
                <a:latin typeface="Arial" panose="020B0604020202020204" pitchFamily="34" charset="0"/>
                <a:cs typeface="Arial" panose="020B0604020202020204" pitchFamily="34" charset="0"/>
              </a:rPr>
              <a:t>: Promotes efficient use of fertilizers and resources, contributing to sustainable farming practices.</a:t>
            </a:r>
          </a:p>
          <a:p>
            <a:r>
              <a:rPr lang="en-US" sz="1870" dirty="0">
                <a:latin typeface="Arial" panose="020B0604020202020204" pitchFamily="34" charset="0"/>
                <a:cs typeface="Arial" panose="020B0604020202020204" pitchFamily="34" charset="0"/>
              </a:rPr>
              <a:t>This project demonstrates the potential of AI and machine learning in revolutionizing traditional farming techniques and driving agricultural innovation.</a:t>
            </a:r>
          </a:p>
          <a:p>
            <a:endParaRPr lang="en-IN" dirty="0"/>
          </a:p>
        </p:txBody>
      </p:sp>
    </p:spTree>
    <p:extLst>
      <p:ext uri="{BB962C8B-B14F-4D97-AF65-F5344CB8AC3E}">
        <p14:creationId xmlns:p14="http://schemas.microsoft.com/office/powerpoint/2010/main" val="151988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2537"/>
            <a:ext cx="2652889" cy="400110"/>
          </a:xfrm>
          <a:prstGeom prst="rect">
            <a:avLst/>
          </a:prstGeom>
          <a:noFill/>
        </p:spPr>
        <p:txBody>
          <a:bodyPr wrap="square">
            <a:spAutoFit/>
          </a:bodyPr>
          <a:lstStyle/>
          <a:p>
            <a:r>
              <a:rPr lang="en-IN" sz="2000" b="1" dirty="0">
                <a:solidFill>
                  <a:srgbClr val="213163"/>
                </a:solidFill>
              </a:rPr>
              <a:t>Learning Objectives</a:t>
            </a:r>
            <a:endParaRPr lang="en-IN" sz="2000" dirty="0">
              <a:solidFill>
                <a:srgbClr val="213163"/>
              </a:solidFill>
            </a:endParaRPr>
          </a:p>
        </p:txBody>
      </p:sp>
      <p:sp>
        <p:nvSpPr>
          <p:cNvPr id="3" name="TextBox 2">
            <a:extLst>
              <a:ext uri="{FF2B5EF4-FFF2-40B4-BE49-F238E27FC236}">
                <a16:creationId xmlns:a16="http://schemas.microsoft.com/office/drawing/2014/main" id="{8E1F3497-5370-4874-9908-5AD45214E10B}"/>
              </a:ext>
            </a:extLst>
          </p:cNvPr>
          <p:cNvSpPr txBox="1"/>
          <p:nvPr/>
        </p:nvSpPr>
        <p:spPr>
          <a:xfrm>
            <a:off x="199809" y="6135329"/>
            <a:ext cx="795871" cy="276999"/>
          </a:xfrm>
          <a:prstGeom prst="rect">
            <a:avLst/>
          </a:prstGeom>
          <a:noFill/>
        </p:spPr>
        <p:txBody>
          <a:bodyPr wrap="square" rtlCol="0">
            <a:spAutoFit/>
          </a:bodyPr>
          <a:lstStyle/>
          <a:p>
            <a:pPr>
              <a:spcAft>
                <a:spcPts val="800"/>
              </a:spcAft>
            </a:pPr>
            <a:r>
              <a:rPr lang="en-IN" sz="1200" b="1" dirty="0">
                <a:latin typeface="+mn-lt"/>
              </a:rPr>
              <a:t>Source : </a:t>
            </a:r>
          </a:p>
        </p:txBody>
      </p:sp>
      <p:sp>
        <p:nvSpPr>
          <p:cNvPr id="4" name="TextBox 3">
            <a:extLst>
              <a:ext uri="{FF2B5EF4-FFF2-40B4-BE49-F238E27FC236}">
                <a16:creationId xmlns:a16="http://schemas.microsoft.com/office/drawing/2014/main" id="{ECE830DD-8813-42EB-B27B-B7D85423D0C7}"/>
              </a:ext>
            </a:extLst>
          </p:cNvPr>
          <p:cNvSpPr txBox="1"/>
          <p:nvPr/>
        </p:nvSpPr>
        <p:spPr>
          <a:xfrm>
            <a:off x="880529" y="6135329"/>
            <a:ext cx="1842351" cy="276999"/>
          </a:xfrm>
          <a:prstGeom prst="rect">
            <a:avLst/>
          </a:prstGeom>
          <a:noFill/>
        </p:spPr>
        <p:txBody>
          <a:bodyPr wrap="square" rtlCol="0">
            <a:spAutoFit/>
          </a:bodyPr>
          <a:lstStyle/>
          <a:p>
            <a:pPr>
              <a:spcAft>
                <a:spcPts val="800"/>
              </a:spcAft>
            </a:pPr>
            <a:r>
              <a:rPr lang="en-IN" sz="1200" dirty="0">
                <a:solidFill>
                  <a:srgbClr val="0000FF"/>
                </a:solidFill>
                <a:latin typeface="+mn-lt"/>
                <a:hlinkClick r:id="rId2">
                  <a:extLst>
                    <a:ext uri="{A12FA001-AC4F-418D-AE19-62706E023703}">
                      <ahyp:hlinkClr xmlns:ahyp="http://schemas.microsoft.com/office/drawing/2018/hyperlinkcolor" val="tx"/>
                    </a:ext>
                  </a:extLst>
                </a:hlinkClick>
              </a:rPr>
              <a:t>www.freepik.com/</a:t>
            </a:r>
            <a:endParaRPr lang="en-IN" sz="1200" dirty="0">
              <a:solidFill>
                <a:srgbClr val="0000FF"/>
              </a:solidFill>
              <a:latin typeface="+mn-lt"/>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3">
            <a:alphaModFix amt="85000"/>
          </a:blip>
          <a:srcRect l="13763" t="6135" r="13650"/>
          <a:stretch/>
        </p:blipFill>
        <p:spPr>
          <a:xfrm>
            <a:off x="7345680" y="1442720"/>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
        <p:nvSpPr>
          <p:cNvPr id="8" name="TextBox 7">
            <a:extLst>
              <a:ext uri="{FF2B5EF4-FFF2-40B4-BE49-F238E27FC236}">
                <a16:creationId xmlns:a16="http://schemas.microsoft.com/office/drawing/2014/main" id="{E8383806-5466-A3B6-F777-B22F4C296715}"/>
              </a:ext>
            </a:extLst>
          </p:cNvPr>
          <p:cNvSpPr txBox="1"/>
          <p:nvPr/>
        </p:nvSpPr>
        <p:spPr>
          <a:xfrm>
            <a:off x="391886" y="1595535"/>
            <a:ext cx="6953794" cy="4072974"/>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The Crop and Fertilizer Recommendation System uses advanced machine learning techniques to analyze soil characteristics, weather conditions, and crop requirements. It is designed to:</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Recommend the best crop suitable for a given piece of land.</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Suggest appropriate fertilizers to optimize yield while maintaining soil health.</a:t>
            </a:r>
          </a:p>
          <a:p>
            <a:pPr algn="just">
              <a:buFont typeface="Arial" panose="020B0604020202020204" pitchFamily="34" charset="0"/>
              <a:buChar char="•"/>
            </a:pPr>
            <a:r>
              <a:rPr lang="en-US" sz="2400" dirty="0">
                <a:latin typeface="Arial" panose="020B0604020202020204" pitchFamily="34" charset="0"/>
                <a:cs typeface="Arial" panose="020B0604020202020204" pitchFamily="34" charset="0"/>
              </a:rPr>
              <a:t>Provide actionable insights for sustainable agriculture practices.</a:t>
            </a:r>
          </a:p>
          <a:p>
            <a:endParaRPr lang="en-IN" dirty="0"/>
          </a:p>
        </p:txBody>
      </p:sp>
      <p:pic>
        <p:nvPicPr>
          <p:cNvPr id="9" name="Picture 8">
            <a:extLst>
              <a:ext uri="{FF2B5EF4-FFF2-40B4-BE49-F238E27FC236}">
                <a16:creationId xmlns:a16="http://schemas.microsoft.com/office/drawing/2014/main" id="{1EEBC6D6-C668-7364-C1E0-ECC4BA364216}"/>
              </a:ext>
            </a:extLst>
          </p:cNvPr>
          <p:cNvPicPr>
            <a:picLocks noChangeAspect="1"/>
          </p:cNvPicPr>
          <p:nvPr/>
        </p:nvPicPr>
        <p:blipFill>
          <a:blip r:embed="rId4"/>
          <a:stretch>
            <a:fillRect/>
          </a:stretch>
        </p:blipFill>
        <p:spPr>
          <a:xfrm>
            <a:off x="7499209" y="1327534"/>
            <a:ext cx="4500880" cy="4727824"/>
          </a:xfrm>
          <a:prstGeom prst="rect">
            <a:avLst/>
          </a:prstGeom>
        </p:spPr>
      </p:pic>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35834" y="1067664"/>
            <a:ext cx="6102626" cy="400110"/>
          </a:xfrm>
          <a:prstGeom prst="rect">
            <a:avLst/>
          </a:prstGeom>
          <a:noFill/>
        </p:spPr>
        <p:txBody>
          <a:bodyPr wrap="square">
            <a:spAutoFit/>
          </a:bodyPr>
          <a:lstStyle/>
          <a:p>
            <a:r>
              <a:rPr lang="en-US" sz="1800" b="1" dirty="0">
                <a:solidFill>
                  <a:srgbClr val="213163"/>
                </a:solidFill>
              </a:rPr>
              <a:t>T</a:t>
            </a:r>
            <a:r>
              <a:rPr lang="en-IN" sz="2000" b="1" dirty="0" err="1">
                <a:solidFill>
                  <a:srgbClr val="213163"/>
                </a:solidFill>
              </a:rPr>
              <a:t>ools</a:t>
            </a:r>
            <a:r>
              <a:rPr lang="en-IN" sz="2000" b="1" dirty="0">
                <a:solidFill>
                  <a:srgbClr val="213163"/>
                </a:solidFill>
              </a:rPr>
              <a:t> </a:t>
            </a:r>
            <a:r>
              <a:rPr lang="en-IN" sz="2000" b="1" dirty="0">
                <a:solidFill>
                  <a:srgbClr val="213163"/>
                </a:solidFill>
                <a:latin typeface="Arial" panose="020B0604020202020204" pitchFamily="34" charset="0"/>
                <a:cs typeface="Arial" panose="020B0604020202020204" pitchFamily="34" charset="0"/>
              </a:rPr>
              <a:t>and</a:t>
            </a:r>
            <a:r>
              <a:rPr lang="en-IN" sz="2000" b="1" dirty="0">
                <a:solidFill>
                  <a:srgbClr val="213163"/>
                </a:solidFill>
              </a:rPr>
              <a:t> Technology used </a:t>
            </a:r>
          </a:p>
        </p:txBody>
      </p:sp>
      <p:sp>
        <p:nvSpPr>
          <p:cNvPr id="2" name="TextBox 1">
            <a:extLst>
              <a:ext uri="{FF2B5EF4-FFF2-40B4-BE49-F238E27FC236}">
                <a16:creationId xmlns:a16="http://schemas.microsoft.com/office/drawing/2014/main" id="{B9DA501B-97B1-E912-795D-2240ABBF7B56}"/>
              </a:ext>
            </a:extLst>
          </p:cNvPr>
          <p:cNvSpPr txBox="1"/>
          <p:nvPr/>
        </p:nvSpPr>
        <p:spPr>
          <a:xfrm>
            <a:off x="457200" y="1623527"/>
            <a:ext cx="11038114" cy="5571525"/>
          </a:xfrm>
          <a:prstGeom prst="rect">
            <a:avLst/>
          </a:prstGeom>
          <a:noFill/>
        </p:spPr>
        <p:txBody>
          <a:bodyPr wrap="square" rtlCol="0">
            <a:spAutoFit/>
          </a:bodyPr>
          <a:lstStyle/>
          <a:p>
            <a:pPr algn="just"/>
            <a:r>
              <a:rPr lang="en-US" sz="1800" dirty="0">
                <a:latin typeface="Arial" panose="020B0604020202020204" pitchFamily="34" charset="0"/>
                <a:cs typeface="Arial" panose="020B0604020202020204" pitchFamily="34" charset="0"/>
              </a:rPr>
              <a:t>The Crop and Fertilizer Recommendation System utilizes advanced tools and technologies:</a:t>
            </a:r>
          </a:p>
          <a:p>
            <a:pPr algn="just"/>
            <a:r>
              <a:rPr lang="en-US" sz="1800" b="1" dirty="0">
                <a:solidFill>
                  <a:schemeClr val="tx1"/>
                </a:solidFill>
                <a:latin typeface="Arial" panose="020B0604020202020204" pitchFamily="34" charset="0"/>
                <a:cs typeface="Arial" panose="020B0604020202020204" pitchFamily="34" charset="0"/>
              </a:rPr>
              <a:t>1</a:t>
            </a:r>
            <a:r>
              <a:rPr lang="en-US" sz="1800" dirty="0">
                <a:solidFill>
                  <a:schemeClr val="tx1"/>
                </a:solidFill>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Machine Learning Models</a:t>
            </a:r>
            <a:r>
              <a:rPr lang="en-IN" sz="2000" dirty="0">
                <a:latin typeface="Arial" panose="020B0604020202020204" pitchFamily="34" charset="0"/>
                <a:cs typeface="Arial" panose="020B0604020202020204" pitchFamily="34" charset="0"/>
              </a:rPr>
              <a:t>: </a:t>
            </a:r>
            <a:endParaRPr lang="en-US" sz="2000" dirty="0">
              <a:solidFill>
                <a:schemeClr val="tx1"/>
              </a:solidFill>
              <a:latin typeface="Arial" panose="020B0604020202020204" pitchFamily="34" charset="0"/>
              <a:cs typeface="Arial" panose="020B0604020202020204" pitchFamily="34" charset="0"/>
            </a:endParaRP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Supervised learning techniques to analyze soil data, weather conditions, and crop requirements.</a:t>
            </a: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Algorithms such as Decision Trees, Random Forests, and Support Vector Machines (SVM) are employed for classification and regression tasks.</a:t>
            </a:r>
          </a:p>
          <a:p>
            <a:pPr algn="just"/>
            <a:r>
              <a:rPr lang="en-IN" sz="2000" b="1" dirty="0">
                <a:latin typeface="Arial" panose="020B0604020202020204" pitchFamily="34" charset="0"/>
                <a:cs typeface="Arial" panose="020B0604020202020204" pitchFamily="34" charset="0"/>
              </a:rPr>
              <a:t>2</a:t>
            </a:r>
            <a:r>
              <a:rPr lang="en-IN"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Data Collection and Pre-processing</a:t>
            </a:r>
            <a:r>
              <a:rPr lang="en-IN" sz="2000" dirty="0">
                <a:latin typeface="Arial" panose="020B0604020202020204" pitchFamily="34" charset="0"/>
                <a:cs typeface="Arial" panose="020B0604020202020204" pitchFamily="34" charset="0"/>
              </a:rPr>
              <a:t>:</a:t>
            </a:r>
          </a:p>
          <a:p>
            <a:pPr algn="just"/>
            <a:r>
              <a:rPr lang="en-IN" b="1" dirty="0">
                <a:latin typeface="Arial" panose="020B0604020202020204" pitchFamily="34" charset="0"/>
                <a:cs typeface="Arial" panose="020B0604020202020204" pitchFamily="34" charset="0"/>
                <a:sym typeface="Wingdings" panose="05000000000000000000" pitchFamily="2" charset="2"/>
              </a:rPr>
              <a:t>   </a:t>
            </a:r>
            <a:r>
              <a:rPr lang="en-US" dirty="0">
                <a:latin typeface="Arial" panose="020B0604020202020204" pitchFamily="34" charset="0"/>
                <a:cs typeface="Arial" panose="020B0604020202020204" pitchFamily="34" charset="0"/>
              </a:rPr>
              <a:t>Integration of soil and weather data ensures recommendations are based on real-time and historical patterns.</a:t>
            </a:r>
          </a:p>
          <a:p>
            <a:pPr algn="just"/>
            <a:r>
              <a:rPr lang="en-US" b="1" dirty="0">
                <a:latin typeface="Arial" panose="020B0604020202020204" pitchFamily="34" charset="0"/>
                <a:cs typeface="Arial" panose="020B0604020202020204" pitchFamily="34" charset="0"/>
                <a:sym typeface="Wingdings" panose="05000000000000000000" pitchFamily="2" charset="2"/>
              </a:rPr>
              <a:t>   </a:t>
            </a:r>
            <a:r>
              <a:rPr lang="en-US" b="1" dirty="0">
                <a:latin typeface="Arial" panose="020B0604020202020204" pitchFamily="34" charset="0"/>
                <a:cs typeface="Arial" panose="020B0604020202020204" pitchFamily="34" charset="0"/>
              </a:rPr>
              <a:t>Feature Engineering</a:t>
            </a:r>
            <a:r>
              <a:rPr lang="en-US" dirty="0">
                <a:latin typeface="Arial" panose="020B0604020202020204" pitchFamily="34" charset="0"/>
                <a:cs typeface="Arial" panose="020B0604020202020204" pitchFamily="34" charset="0"/>
              </a:rPr>
              <a:t>: Extracts meaningful insights from agricultural datasets for model training.</a:t>
            </a:r>
          </a:p>
          <a:p>
            <a:pPr algn="just"/>
            <a:r>
              <a:rPr lang="en-IN" sz="2000" b="1" dirty="0">
                <a:latin typeface="Arial" panose="020B0604020202020204" pitchFamily="34" charset="0"/>
                <a:cs typeface="Arial" panose="020B0604020202020204" pitchFamily="34" charset="0"/>
              </a:rPr>
              <a:t>3</a:t>
            </a:r>
            <a:r>
              <a:rPr lang="en-IN"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Frontend and Backend Frameworks</a:t>
            </a:r>
            <a:r>
              <a:rPr lang="en-IN" sz="2000" dirty="0">
                <a:latin typeface="Arial" panose="020B0604020202020204" pitchFamily="34" charset="0"/>
                <a:cs typeface="Arial" panose="020B0604020202020204" pitchFamily="34" charset="0"/>
              </a:rPr>
              <a:t>:</a:t>
            </a:r>
          </a:p>
          <a:p>
            <a:pPr algn="just"/>
            <a:r>
              <a:rPr lang="en-IN" b="1" dirty="0">
                <a:latin typeface="Arial" panose="020B0604020202020204" pitchFamily="34" charset="0"/>
                <a:cs typeface="Arial" panose="020B0604020202020204" pitchFamily="34" charset="0"/>
                <a:sym typeface="Wingdings" panose="05000000000000000000" pitchFamily="2" charset="2"/>
              </a:rPr>
              <a:t>   </a:t>
            </a:r>
            <a:r>
              <a:rPr lang="en-US" b="1" dirty="0" err="1">
                <a:latin typeface="Arial" panose="020B0604020202020204" pitchFamily="34" charset="0"/>
                <a:cs typeface="Arial" panose="020B0604020202020204" pitchFamily="34" charset="0"/>
              </a:rPr>
              <a:t>Streamlit</a:t>
            </a:r>
            <a:r>
              <a:rPr lang="en-US" dirty="0">
                <a:latin typeface="Arial" panose="020B0604020202020204" pitchFamily="34" charset="0"/>
                <a:cs typeface="Arial" panose="020B0604020202020204" pitchFamily="34" charset="0"/>
              </a:rPr>
              <a:t>: Used for deploying the frontend and backend, providing an interactive and streamlined interface for user interaction. </a:t>
            </a:r>
            <a:r>
              <a:rPr lang="en-US" dirty="0" err="1">
                <a:latin typeface="Arial" panose="020B0604020202020204" pitchFamily="34" charset="0"/>
                <a:cs typeface="Arial" panose="020B0604020202020204" pitchFamily="34" charset="0"/>
              </a:rPr>
              <a:t>Streamlit</a:t>
            </a:r>
            <a:r>
              <a:rPr lang="en-US" dirty="0">
                <a:latin typeface="Arial" panose="020B0604020202020204" pitchFamily="34" charset="0"/>
                <a:cs typeface="Arial" panose="020B0604020202020204" pitchFamily="34" charset="0"/>
              </a:rPr>
              <a:t> ensures quick and efficient visualization of data and ML model outputs, making the system user-friendly and easily accessible.</a:t>
            </a:r>
          </a:p>
          <a:p>
            <a:pPr algn="just"/>
            <a:r>
              <a:rPr lang="en-IN" sz="1800" b="1" dirty="0">
                <a:latin typeface="Arial" panose="020B0604020202020204" pitchFamily="34" charset="0"/>
                <a:cs typeface="Arial" panose="020B0604020202020204" pitchFamily="34" charset="0"/>
              </a:rPr>
              <a:t>4. </a:t>
            </a:r>
            <a:r>
              <a:rPr lang="en-IN" sz="2000" b="1" dirty="0">
                <a:latin typeface="Arial" panose="020B0604020202020204" pitchFamily="34" charset="0"/>
                <a:cs typeface="Arial" panose="020B0604020202020204" pitchFamily="34" charset="0"/>
              </a:rPr>
              <a:t>Artificial Neural Networks (ANN):</a:t>
            </a:r>
          </a:p>
          <a:p>
            <a:pPr algn="just"/>
            <a:r>
              <a:rPr lang="en-IN" sz="1800" b="1" dirty="0">
                <a:latin typeface="Arial" panose="020B0604020202020204" pitchFamily="34" charset="0"/>
                <a:cs typeface="Arial" panose="020B0604020202020204" pitchFamily="34" charset="0"/>
                <a:sym typeface="Wingdings" panose="05000000000000000000" pitchFamily="2" charset="2"/>
              </a:rPr>
              <a:t>   </a:t>
            </a:r>
            <a:r>
              <a:rPr lang="en-US" sz="1800" dirty="0">
                <a:latin typeface="Arial" panose="020B0604020202020204" pitchFamily="34" charset="0"/>
                <a:cs typeface="Arial" panose="020B0604020202020204" pitchFamily="34" charset="0"/>
              </a:rPr>
              <a:t>Used to process complex patterns in agricultural datasets, improving prediction accuracy    for crop and fertilizer recommendations</a:t>
            </a:r>
            <a:r>
              <a:rPr lang="en-US" sz="1800" dirty="0">
                <a:latin typeface="Google Sans"/>
              </a:rPr>
              <a:t>.</a:t>
            </a:r>
            <a:endParaRPr lang="en-IN" sz="1800" dirty="0">
              <a:latin typeface="Google Sans"/>
            </a:endParaRPr>
          </a:p>
          <a:p>
            <a:pPr algn="just"/>
            <a:endParaRPr lang="en-IN" dirty="0">
              <a:latin typeface="Arial" panose="020B0604020202020204" pitchFamily="34" charset="0"/>
              <a:cs typeface="Arial" panose="020B0604020202020204" pitchFamily="34" charset="0"/>
            </a:endParaRPr>
          </a:p>
          <a:p>
            <a:pPr algn="just"/>
            <a:endParaRPr lang="en-IN"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A9515C-C369-48BA-10DA-792E1A0CB218}"/>
              </a:ext>
            </a:extLst>
          </p:cNvPr>
          <p:cNvSpPr txBox="1"/>
          <p:nvPr/>
        </p:nvSpPr>
        <p:spPr>
          <a:xfrm>
            <a:off x="401216" y="1054359"/>
            <a:ext cx="10767527" cy="5634941"/>
          </a:xfrm>
          <a:prstGeom prst="rect">
            <a:avLst/>
          </a:prstGeom>
          <a:noFill/>
        </p:spPr>
        <p:txBody>
          <a:bodyPr wrap="square" rtlCol="0">
            <a:spAutoFit/>
          </a:bodyPr>
          <a:lstStyle/>
          <a:p>
            <a:pPr algn="just"/>
            <a:r>
              <a:rPr lang="en-IN" sz="2000" b="1" dirty="0">
                <a:latin typeface="Arial" panose="020B0604020202020204" pitchFamily="34" charset="0"/>
                <a:cs typeface="Arial" panose="020B0604020202020204" pitchFamily="34" charset="0"/>
              </a:rPr>
              <a:t>5</a:t>
            </a:r>
            <a:r>
              <a:rPr lang="en-IN" sz="2000" dirty="0">
                <a:latin typeface="Arial" panose="020B0604020202020204" pitchFamily="34" charset="0"/>
                <a:cs typeface="Arial" panose="020B0604020202020204" pitchFamily="34" charset="0"/>
              </a:rPr>
              <a:t>. </a:t>
            </a:r>
            <a:r>
              <a:rPr lang="en-IN" sz="2000" b="1" dirty="0">
                <a:latin typeface="Arial" panose="020B0604020202020204" pitchFamily="34" charset="0"/>
                <a:cs typeface="Arial" panose="020B0604020202020204" pitchFamily="34" charset="0"/>
              </a:rPr>
              <a:t>Recommender System Architecture</a:t>
            </a:r>
            <a:r>
              <a:rPr lang="en-IN" sz="2000" dirty="0">
                <a:latin typeface="Arial" panose="020B0604020202020204" pitchFamily="34" charset="0"/>
                <a:cs typeface="Arial" panose="020B0604020202020204" pitchFamily="34" charset="0"/>
              </a:rPr>
              <a:t>:</a:t>
            </a:r>
          </a:p>
          <a:p>
            <a:pPr algn="just"/>
            <a:r>
              <a:rPr lang="en-IN" sz="2000"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Combines machine learning models with historical farming practices to provide personalized and optimized recommendations.</a:t>
            </a:r>
          </a:p>
          <a:p>
            <a:pPr algn="just"/>
            <a:r>
              <a:rPr lang="en-US" sz="1870" dirty="0">
                <a:latin typeface="Arial" panose="020B0604020202020204" pitchFamily="34" charset="0"/>
                <a:cs typeface="Arial" panose="020B0604020202020204" pitchFamily="34" charset="0"/>
                <a:sym typeface="Wingdings" panose="05000000000000000000" pitchFamily="2" charset="2"/>
              </a:rPr>
              <a:t>   </a:t>
            </a:r>
            <a:r>
              <a:rPr lang="en-US" sz="1870" b="1"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Models are trained on datasets to predict the most suitable crop and the precise quantity of fertilizers required</a:t>
            </a:r>
            <a:r>
              <a:rPr lang="en-US" sz="2000" dirty="0">
                <a:latin typeface="Arial" panose="020B0604020202020204" pitchFamily="34" charset="0"/>
                <a:cs typeface="Arial" panose="020B0604020202020204" pitchFamily="34" charset="0"/>
              </a:rPr>
              <a:t>.</a:t>
            </a:r>
          </a:p>
          <a:p>
            <a:pPr algn="just"/>
            <a:r>
              <a:rPr lang="en-IN" sz="2000" b="1" dirty="0"/>
              <a:t>6. </a:t>
            </a:r>
            <a:r>
              <a:rPr lang="en-IN" sz="2000" b="1" dirty="0">
                <a:latin typeface="Arial" panose="020B0604020202020204" pitchFamily="34" charset="0"/>
                <a:cs typeface="Arial" panose="020B0604020202020204" pitchFamily="34" charset="0"/>
              </a:rPr>
              <a:t>Visualization and User Experience</a:t>
            </a:r>
            <a:r>
              <a:rPr lang="en-IN" sz="2000" dirty="0">
                <a:latin typeface="Arial" panose="020B0604020202020204" pitchFamily="34" charset="0"/>
                <a:cs typeface="Arial" panose="020B0604020202020204" pitchFamily="34" charset="0"/>
              </a:rPr>
              <a:t>:</a:t>
            </a:r>
          </a:p>
          <a:p>
            <a:pPr algn="just"/>
            <a:r>
              <a:rPr lang="en-IN" sz="2400" b="1" dirty="0"/>
              <a:t>  </a:t>
            </a:r>
            <a:r>
              <a:rPr lang="en-IN" sz="1870" b="1" dirty="0">
                <a:sym typeface="Wingdings" panose="05000000000000000000" pitchFamily="2" charset="2"/>
              </a:rPr>
              <a:t></a:t>
            </a:r>
            <a:r>
              <a:rPr lang="en-US" sz="1870" dirty="0" err="1">
                <a:latin typeface="Arial" panose="020B0604020202020204" pitchFamily="34" charset="0"/>
                <a:cs typeface="Arial" panose="020B0604020202020204" pitchFamily="34" charset="0"/>
              </a:rPr>
              <a:t>Streamlit’s</a:t>
            </a:r>
            <a:r>
              <a:rPr lang="en-US" sz="1870" dirty="0">
                <a:latin typeface="Arial" panose="020B0604020202020204" pitchFamily="34" charset="0"/>
                <a:cs typeface="Arial" panose="020B0604020202020204" pitchFamily="34" charset="0"/>
              </a:rPr>
              <a:t> interactive features provide an intuitive platform for users to interact with the system.</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t>Charts, graphs, and tables display predictions, soil health analysis, and resource utilization for better decision-making.</a:t>
            </a:r>
            <a:endParaRPr lang="en-US" sz="1870" dirty="0">
              <a:latin typeface="Arial" panose="020B0604020202020204" pitchFamily="34" charset="0"/>
              <a:cs typeface="Arial" panose="020B0604020202020204" pitchFamily="34" charset="0"/>
            </a:endParaRPr>
          </a:p>
          <a:p>
            <a:pPr algn="just"/>
            <a:r>
              <a:rPr lang="en-IN" sz="2000" b="1" dirty="0">
                <a:latin typeface="Arial" panose="020B0604020202020204" pitchFamily="34" charset="0"/>
                <a:cs typeface="Arial" panose="020B0604020202020204" pitchFamily="34" charset="0"/>
              </a:rPr>
              <a:t>7. Deployment and Scalability</a:t>
            </a:r>
            <a:r>
              <a:rPr lang="en-IN" sz="2000" dirty="0">
                <a:latin typeface="Arial" panose="020B0604020202020204" pitchFamily="34" charset="0"/>
                <a:cs typeface="Arial" panose="020B0604020202020204" pitchFamily="34" charset="0"/>
              </a:rPr>
              <a:t>:</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b="1" dirty="0" err="1">
                <a:latin typeface="Arial" panose="020B0604020202020204" pitchFamily="34" charset="0"/>
                <a:cs typeface="Arial" panose="020B0604020202020204" pitchFamily="34" charset="0"/>
              </a:rPr>
              <a:t>Streamlit</a:t>
            </a:r>
            <a:r>
              <a:rPr lang="en-US" sz="1870" b="1" dirty="0">
                <a:latin typeface="Arial" panose="020B0604020202020204" pitchFamily="34" charset="0"/>
                <a:cs typeface="Arial" panose="020B0604020202020204" pitchFamily="34" charset="0"/>
              </a:rPr>
              <a:t> Deployment</a:t>
            </a:r>
            <a:r>
              <a:rPr lang="en-US" sz="1870" dirty="0">
                <a:latin typeface="Arial" panose="020B0604020202020204" pitchFamily="34" charset="0"/>
                <a:cs typeface="Arial" panose="020B0604020202020204" pitchFamily="34" charset="0"/>
              </a:rPr>
              <a:t>: Ensures ease of use and accessibility, even for non-technical users, with a focus on simplicity and effectiveness.</a:t>
            </a:r>
          </a:p>
          <a:p>
            <a:pPr algn="just"/>
            <a:r>
              <a:rPr lang="en-US" sz="1870" b="1"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sym typeface="Wingdings" panose="05000000000000000000" pitchFamily="2" charset="2"/>
              </a:rPr>
              <a:t></a:t>
            </a:r>
            <a:r>
              <a:rPr lang="en-US" sz="1870" dirty="0"/>
              <a:t>Scalable deployment ensures that the system can handle multiple users simultaneously.</a:t>
            </a:r>
            <a:endParaRPr lang="en-IN" sz="1870" b="1" dirty="0">
              <a:latin typeface="Arial" panose="020B0604020202020204" pitchFamily="34" charset="0"/>
              <a:cs typeface="Arial" panose="020B0604020202020204" pitchFamily="34" charset="0"/>
            </a:endParaRPr>
          </a:p>
          <a:p>
            <a:pPr algn="just"/>
            <a:r>
              <a:rPr lang="en-IN" sz="2000" b="1" dirty="0">
                <a:latin typeface="Arial" panose="020B0604020202020204" pitchFamily="34" charset="0"/>
                <a:cs typeface="Arial" panose="020B0604020202020204" pitchFamily="34" charset="0"/>
              </a:rPr>
              <a:t>8. </a:t>
            </a:r>
            <a:r>
              <a:rPr lang="en-IN" sz="2000" b="1" dirty="0"/>
              <a:t>Sustainability Focus</a:t>
            </a:r>
            <a:r>
              <a:rPr lang="en-IN" sz="2000" dirty="0"/>
              <a:t>:</a:t>
            </a:r>
          </a:p>
          <a:p>
            <a:pPr algn="just"/>
            <a:r>
              <a:rPr lang="en-IN" sz="2000" b="1" dirty="0">
                <a:latin typeface="Arial" panose="020B0604020202020204" pitchFamily="34" charset="0"/>
                <a:cs typeface="Arial" panose="020B0604020202020204" pitchFamily="34" charset="0"/>
              </a:rPr>
              <a:t>  </a:t>
            </a:r>
            <a:r>
              <a:rPr lang="en-IN" sz="1870" b="1" dirty="0">
                <a:latin typeface="Arial" panose="020B0604020202020204" pitchFamily="34" charset="0"/>
                <a:cs typeface="Arial" panose="020B0604020202020204" pitchFamily="34" charset="0"/>
                <a:sym typeface="Wingdings" panose="05000000000000000000" pitchFamily="2" charset="2"/>
              </a:rPr>
              <a:t></a:t>
            </a:r>
            <a:r>
              <a:rPr lang="en-US" sz="1870" dirty="0"/>
              <a:t>Promotes eco-friendly farming by prioritizing sustainable crop recommendations and minimizing resource wastage.</a:t>
            </a:r>
            <a:endParaRPr lang="en-IN" sz="1870" b="1" dirty="0">
              <a:latin typeface="Arial" panose="020B0604020202020204" pitchFamily="34" charset="0"/>
              <a:cs typeface="Arial" panose="020B0604020202020204" pitchFamily="34" charset="0"/>
            </a:endParaRPr>
          </a:p>
          <a:p>
            <a:pPr algn="just"/>
            <a:endParaRPr lang="en-IN" sz="2000" dirty="0">
              <a:latin typeface="Arial" panose="020B0604020202020204" pitchFamily="34" charset="0"/>
              <a:cs typeface="Arial" panose="020B0604020202020204" pitchFamily="34" charset="0"/>
              <a:sym typeface="Wingdings" panose="05000000000000000000" pitchFamily="2" charset="2"/>
            </a:endParaRPr>
          </a:p>
          <a:p>
            <a:endParaRPr lang="en-IN" dirty="0"/>
          </a:p>
        </p:txBody>
      </p:sp>
    </p:spTree>
    <p:extLst>
      <p:ext uri="{BB962C8B-B14F-4D97-AF65-F5344CB8AC3E}">
        <p14:creationId xmlns:p14="http://schemas.microsoft.com/office/powerpoint/2010/main" val="1552659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68356" y="1014656"/>
            <a:ext cx="6102626" cy="400110"/>
          </a:xfrm>
          <a:prstGeom prst="rect">
            <a:avLst/>
          </a:prstGeom>
          <a:noFill/>
        </p:spPr>
        <p:txBody>
          <a:bodyPr wrap="square">
            <a:spAutoFit/>
          </a:bodyPr>
          <a:lstStyle/>
          <a:p>
            <a:r>
              <a:rPr lang="en-US" sz="2000" b="1" dirty="0">
                <a:solidFill>
                  <a:srgbClr val="213163"/>
                </a:solidFill>
              </a:rPr>
              <a:t>Methodology</a:t>
            </a:r>
            <a:r>
              <a:rPr lang="en-US" sz="1800" b="1" dirty="0">
                <a:solidFill>
                  <a:srgbClr val="213163"/>
                </a:solidFill>
              </a:rPr>
              <a:t> </a:t>
            </a:r>
            <a:endParaRPr lang="en-IN" sz="1800" dirty="0">
              <a:solidFill>
                <a:srgbClr val="213163"/>
              </a:solidFill>
            </a:endParaRPr>
          </a:p>
        </p:txBody>
      </p:sp>
      <p:sp>
        <p:nvSpPr>
          <p:cNvPr id="2" name="TextBox 1">
            <a:extLst>
              <a:ext uri="{FF2B5EF4-FFF2-40B4-BE49-F238E27FC236}">
                <a16:creationId xmlns:a16="http://schemas.microsoft.com/office/drawing/2014/main" id="{10C7A771-05EA-B698-E8EE-5FED5A44C3C9}"/>
              </a:ext>
            </a:extLst>
          </p:cNvPr>
          <p:cNvSpPr txBox="1"/>
          <p:nvPr/>
        </p:nvSpPr>
        <p:spPr>
          <a:xfrm>
            <a:off x="268356" y="1530220"/>
            <a:ext cx="11224726" cy="4983993"/>
          </a:xfrm>
          <a:prstGeom prst="rect">
            <a:avLst/>
          </a:prstGeom>
          <a:noFill/>
        </p:spPr>
        <p:txBody>
          <a:bodyPr wrap="square" rtlCol="0">
            <a:spAutoFit/>
          </a:bodyPr>
          <a:lstStyle/>
          <a:p>
            <a:pPr algn="just"/>
            <a:r>
              <a:rPr lang="en-US" sz="1870" dirty="0">
                <a:latin typeface="Arial" panose="020B0604020202020204" pitchFamily="34" charset="0"/>
                <a:cs typeface="Arial" panose="020B0604020202020204" pitchFamily="34" charset="0"/>
              </a:rPr>
              <a:t>The methodology for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involves leveraging machine learning techniques and data analysis to provide accurate recommendations for optimal crop selection and fertilizer </a:t>
            </a:r>
            <a:r>
              <a:rPr lang="en-US" sz="1870" dirty="0" err="1">
                <a:latin typeface="Arial" panose="020B0604020202020204" pitchFamily="34" charset="0"/>
                <a:cs typeface="Arial" panose="020B0604020202020204" pitchFamily="34" charset="0"/>
              </a:rPr>
              <a:t>usage.</a:t>
            </a:r>
            <a:r>
              <a:rPr lang="en-US" sz="1870" dirty="0" err="1">
                <a:solidFill>
                  <a:schemeClr val="tx1"/>
                </a:solidFill>
                <a:latin typeface="Arial" panose="020B0604020202020204" pitchFamily="34" charset="0"/>
                <a:cs typeface="Arial" panose="020B0604020202020204" pitchFamily="34" charset="0"/>
              </a:rPr>
              <a:t>Steps</a:t>
            </a:r>
            <a:r>
              <a:rPr lang="en-US" sz="1870" dirty="0">
                <a:solidFill>
                  <a:schemeClr val="tx1"/>
                </a:solidFill>
                <a:latin typeface="Arial" panose="020B0604020202020204" pitchFamily="34" charset="0"/>
                <a:cs typeface="Arial" panose="020B0604020202020204" pitchFamily="34" charset="0"/>
              </a:rPr>
              <a:t> in the CNN model methodology.</a:t>
            </a:r>
          </a:p>
          <a:p>
            <a:pPr algn="just">
              <a:buFont typeface=""/>
              <a:buAutoNum type="arabicPeriod"/>
            </a:pPr>
            <a:r>
              <a:rPr lang="en-US" sz="1870" b="1" dirty="0">
                <a:solidFill>
                  <a:schemeClr val="tx1"/>
                </a:solidFill>
                <a:latin typeface="Arial" panose="020B0604020202020204" pitchFamily="34" charset="0"/>
                <a:cs typeface="Arial" panose="020B0604020202020204" pitchFamily="34" charset="0"/>
              </a:rPr>
              <a:t>Import libraries</a:t>
            </a:r>
            <a:r>
              <a:rPr lang="en-US" sz="1870" dirty="0">
                <a:solidFill>
                  <a:schemeClr val="tx1"/>
                </a:solidFill>
                <a:latin typeface="Arial" panose="020B0604020202020204" pitchFamily="34" charset="0"/>
                <a:cs typeface="Arial" panose="020B0604020202020204" pitchFamily="34" charset="0"/>
              </a:rPr>
              <a:t>: Import libraries like </a:t>
            </a:r>
            <a:r>
              <a:rPr lang="en-US" sz="1870" dirty="0">
                <a:latin typeface="Arial" panose="020B0604020202020204" pitchFamily="34" charset="0"/>
                <a:cs typeface="Arial" panose="020B0604020202020204" pitchFamily="34" charset="0"/>
              </a:rPr>
              <a:t>Pandas, NumPy, Scikit-learn, Matplotlib, and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2"/>
            </a:pPr>
            <a:r>
              <a:rPr lang="en-US" sz="1870" b="1" dirty="0">
                <a:solidFill>
                  <a:schemeClr val="tx1"/>
                </a:solidFill>
                <a:latin typeface="Arial" panose="020B0604020202020204" pitchFamily="34" charset="0"/>
                <a:cs typeface="Arial" panose="020B0604020202020204" pitchFamily="34" charset="0"/>
              </a:rPr>
              <a:t>Set up directory structure</a:t>
            </a:r>
            <a:r>
              <a:rPr lang="en-US" sz="1870" dirty="0">
                <a:solidFill>
                  <a:schemeClr val="tx1"/>
                </a:solidFill>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Organize the project into folders for datasets, scripts (data preprocessing, model training, and evaluation), and deployment files.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3"/>
            </a:pPr>
            <a:r>
              <a:rPr lang="en-IN" sz="1870" b="1" dirty="0">
                <a:latin typeface="Arial" panose="020B0604020202020204" pitchFamily="34" charset="0"/>
                <a:cs typeface="Arial" panose="020B0604020202020204" pitchFamily="34" charset="0"/>
              </a:rPr>
              <a:t>Data Preparation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Clean and preprocess the collected datasets.</a:t>
            </a:r>
          </a:p>
          <a:p>
            <a:pPr algn="just"/>
            <a:r>
              <a:rPr lang="en-US" sz="1870" dirty="0">
                <a:solidFill>
                  <a:schemeClr val="tx1"/>
                </a:solidFill>
                <a:latin typeface="Arial" panose="020B0604020202020204" pitchFamily="34" charset="0"/>
                <a:cs typeface="Arial" panose="020B0604020202020204" pitchFamily="34" charset="0"/>
              </a:rPr>
              <a:t>  </a:t>
            </a:r>
            <a:r>
              <a:rPr lang="en-US" sz="1870" dirty="0">
                <a:solidFill>
                  <a:schemeClr val="tx1"/>
                </a:solidFill>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Split the data into training, validation, and testing subsets.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4"/>
            </a:pPr>
            <a:r>
              <a:rPr lang="en-IN" sz="1870" b="1" dirty="0">
                <a:latin typeface="Arial" panose="020B0604020202020204" pitchFamily="34" charset="0"/>
                <a:cs typeface="Arial" panose="020B0604020202020204" pitchFamily="34" charset="0"/>
              </a:rPr>
              <a:t>Feature Selection and Engineering</a:t>
            </a:r>
            <a:r>
              <a:rPr lang="en-IN" sz="1870" dirty="0">
                <a:latin typeface="Arial" panose="020B0604020202020204" pitchFamily="34" charset="0"/>
                <a:cs typeface="Arial" panose="020B0604020202020204" pitchFamily="34" charset="0"/>
              </a:rPr>
              <a:t>: Identify key features like soil properties (e.g., nitrogen, phosphorus, potassium), climate variables (e.g., temperature, rainfall), and crop attributes.</a:t>
            </a:r>
            <a:endParaRPr lang="en-US" sz="1870" dirty="0">
              <a:solidFill>
                <a:schemeClr val="tx1"/>
              </a:solidFill>
              <a:latin typeface="Arial" panose="020B0604020202020204" pitchFamily="34" charset="0"/>
              <a:cs typeface="Arial" panose="020B0604020202020204" pitchFamily="34" charset="0"/>
            </a:endParaRPr>
          </a:p>
          <a:p>
            <a:pPr algn="just">
              <a:buFont typeface=""/>
              <a:buAutoNum type="arabicPeriod" startAt="5"/>
            </a:pPr>
            <a:r>
              <a:rPr lang="en-IN" sz="1870" b="1" dirty="0">
                <a:latin typeface="Arial" panose="020B0604020202020204" pitchFamily="34" charset="0"/>
                <a:cs typeface="Arial" panose="020B0604020202020204" pitchFamily="34" charset="0"/>
              </a:rPr>
              <a:t>Train Machine Learning Models</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Develop classification models (e.g., Random Forest, SVM) for crop prediction based on input conditions.</a:t>
            </a:r>
          </a:p>
          <a:p>
            <a:pPr algn="just"/>
            <a:r>
              <a:rPr lang="en-US"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sym typeface="Wingdings" panose="05000000000000000000" pitchFamily="2" charset="2"/>
              </a:rPr>
              <a:t></a:t>
            </a:r>
            <a:r>
              <a:rPr lang="en-IN" sz="1870" dirty="0">
                <a:latin typeface="Arial" panose="020B0604020202020204" pitchFamily="34" charset="0"/>
                <a:cs typeface="Arial" panose="020B0604020202020204" pitchFamily="34" charset="0"/>
              </a:rPr>
              <a:t>Train regression models (e.g., Linear Regression, </a:t>
            </a:r>
            <a:r>
              <a:rPr lang="en-IN" sz="1870" dirty="0" err="1">
                <a:latin typeface="Arial" panose="020B0604020202020204" pitchFamily="34" charset="0"/>
                <a:cs typeface="Arial" panose="020B0604020202020204" pitchFamily="34" charset="0"/>
              </a:rPr>
              <a:t>XGBoost</a:t>
            </a:r>
            <a:r>
              <a:rPr lang="en-IN" sz="1870" dirty="0">
                <a:latin typeface="Arial" panose="020B0604020202020204" pitchFamily="34" charset="0"/>
                <a:cs typeface="Arial" panose="020B0604020202020204" pitchFamily="34" charset="0"/>
              </a:rPr>
              <a:t>) for fertilizer quantity recommendation.</a:t>
            </a:r>
          </a:p>
          <a:p>
            <a:pPr algn="just"/>
            <a:r>
              <a:rPr lang="en-IN" sz="1870" b="1" dirty="0">
                <a:latin typeface="Arial" panose="020B0604020202020204" pitchFamily="34" charset="0"/>
                <a:cs typeface="Arial" panose="020B0604020202020204" pitchFamily="34" charset="0"/>
              </a:rPr>
              <a:t>6.Evaluate the Models</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Evaluate model performance using metrics such as accuracy, precision, recall, and RMSE.</a:t>
            </a:r>
          </a:p>
          <a:p>
            <a:pPr algn="just"/>
            <a:r>
              <a:rPr lang="en-US" sz="1870" dirty="0">
                <a:solidFill>
                  <a:schemeClr val="tx1"/>
                </a:solidFill>
                <a:latin typeface="Arial" panose="020B0604020202020204" pitchFamily="34" charset="0"/>
                <a:cs typeface="Arial" panose="020B0604020202020204" pitchFamily="34" charset="0"/>
              </a:rPr>
              <a:t>  </a:t>
            </a:r>
            <a:r>
              <a:rPr lang="en-US" sz="1870" dirty="0">
                <a:solidFill>
                  <a:schemeClr val="tx1"/>
                </a:solidFill>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Use k-fold cross-validation to ensure generalization.</a:t>
            </a:r>
            <a:endParaRPr lang="en-US" sz="1870" dirty="0">
              <a:solidFill>
                <a:schemeClr val="tx1"/>
              </a:solidFill>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706790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6EADBB-C061-6E26-A7A6-CBFCF498EDDA}"/>
              </a:ext>
            </a:extLst>
          </p:cNvPr>
          <p:cNvSpPr txBox="1"/>
          <p:nvPr/>
        </p:nvSpPr>
        <p:spPr>
          <a:xfrm>
            <a:off x="195943" y="1091682"/>
            <a:ext cx="11187404" cy="2106282"/>
          </a:xfrm>
          <a:prstGeom prst="rect">
            <a:avLst/>
          </a:prstGeom>
          <a:noFill/>
        </p:spPr>
        <p:txBody>
          <a:bodyPr wrap="square" rtlCol="0">
            <a:spAutoFit/>
          </a:bodyPr>
          <a:lstStyle/>
          <a:p>
            <a:pPr algn="just"/>
            <a:r>
              <a:rPr lang="en-IN" sz="1870" b="1" dirty="0">
                <a:latin typeface="Arial" panose="020B0604020202020204" pitchFamily="34" charset="0"/>
                <a:cs typeface="Arial" panose="020B0604020202020204" pitchFamily="34" charset="0"/>
              </a:rPr>
              <a:t>7.Develop the User Interface</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Build an intuitive user interface using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enabling users to input soil and climate data and receive recommendations.</a:t>
            </a:r>
            <a:r>
              <a:rPr lang="en-IN" sz="1870" dirty="0">
                <a:latin typeface="Arial" panose="020B0604020202020204" pitchFamily="34" charset="0"/>
                <a:cs typeface="Arial" panose="020B0604020202020204" pitchFamily="34" charset="0"/>
              </a:rPr>
              <a:t> </a:t>
            </a:r>
          </a:p>
          <a:p>
            <a:pPr algn="just"/>
            <a:r>
              <a:rPr lang="en-IN" sz="1870" b="1" dirty="0">
                <a:latin typeface="Arial" panose="020B0604020202020204" pitchFamily="34" charset="0"/>
                <a:cs typeface="Arial" panose="020B0604020202020204" pitchFamily="34" charset="0"/>
              </a:rPr>
              <a:t>8</a:t>
            </a:r>
            <a:r>
              <a:rPr lang="en-IN"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Deployment and Testing</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Deploy the project using </a:t>
            </a:r>
            <a:r>
              <a:rPr lang="en-US" sz="1870"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for seamless user access.</a:t>
            </a:r>
          </a:p>
          <a:p>
            <a:pPr algn="just"/>
            <a:r>
              <a:rPr lang="en-US"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sym typeface="Wingdings" panose="05000000000000000000" pitchFamily="2" charset="2"/>
              </a:rPr>
              <a:t></a:t>
            </a:r>
            <a:r>
              <a:rPr lang="en-US" sz="1870" dirty="0">
                <a:latin typeface="Arial" panose="020B0604020202020204" pitchFamily="34" charset="0"/>
                <a:cs typeface="Arial" panose="020B0604020202020204" pitchFamily="34" charset="0"/>
              </a:rPr>
              <a:t>Test the system under real-world scenarios to validate its effectiveness.</a:t>
            </a:r>
          </a:p>
          <a:p>
            <a:pPr algn="just"/>
            <a:r>
              <a:rPr lang="en-US" sz="1870" b="1" dirty="0">
                <a:latin typeface="Arial" panose="020B0604020202020204" pitchFamily="34" charset="0"/>
                <a:cs typeface="Arial" panose="020B0604020202020204" pitchFamily="34" charset="0"/>
              </a:rPr>
              <a:t>9</a:t>
            </a:r>
            <a:r>
              <a:rPr lang="en-US"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Feedback Integration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Gather feedback from users and retrain models periodically to improve system performance.</a:t>
            </a:r>
            <a:endParaRPr lang="en-IN" sz="1870" dirty="0">
              <a:latin typeface="Arial" panose="020B0604020202020204" pitchFamily="34" charset="0"/>
              <a:cs typeface="Arial" panose="020B0604020202020204" pitchFamily="34" charset="0"/>
            </a:endParaRPr>
          </a:p>
          <a:p>
            <a:endParaRPr lang="en-IN" dirty="0"/>
          </a:p>
        </p:txBody>
      </p:sp>
      <p:pic>
        <p:nvPicPr>
          <p:cNvPr id="3" name="Picture 2">
            <a:extLst>
              <a:ext uri="{FF2B5EF4-FFF2-40B4-BE49-F238E27FC236}">
                <a16:creationId xmlns:a16="http://schemas.microsoft.com/office/drawing/2014/main" id="{59885629-7674-ECE6-2780-1DD62F196FED}"/>
              </a:ext>
            </a:extLst>
          </p:cNvPr>
          <p:cNvPicPr>
            <a:picLocks noChangeAspect="1"/>
          </p:cNvPicPr>
          <p:nvPr/>
        </p:nvPicPr>
        <p:blipFill>
          <a:blip r:embed="rId2"/>
          <a:stretch>
            <a:fillRect/>
          </a:stretch>
        </p:blipFill>
        <p:spPr>
          <a:xfrm>
            <a:off x="808653" y="3013652"/>
            <a:ext cx="10061509" cy="1670449"/>
          </a:xfrm>
          <a:prstGeom prst="rect">
            <a:avLst/>
          </a:prstGeom>
        </p:spPr>
      </p:pic>
      <p:pic>
        <p:nvPicPr>
          <p:cNvPr id="4" name="Picture 3">
            <a:extLst>
              <a:ext uri="{FF2B5EF4-FFF2-40B4-BE49-F238E27FC236}">
                <a16:creationId xmlns:a16="http://schemas.microsoft.com/office/drawing/2014/main" id="{87C1B7DB-CA45-C9DC-9E5B-93A81C0E6157}"/>
              </a:ext>
            </a:extLst>
          </p:cNvPr>
          <p:cNvPicPr>
            <a:picLocks noChangeAspect="1"/>
          </p:cNvPicPr>
          <p:nvPr/>
        </p:nvPicPr>
        <p:blipFill>
          <a:blip r:embed="rId3"/>
          <a:stretch>
            <a:fillRect/>
          </a:stretch>
        </p:blipFill>
        <p:spPr>
          <a:xfrm>
            <a:off x="808653" y="4814461"/>
            <a:ext cx="10061509" cy="1670449"/>
          </a:xfrm>
          <a:prstGeom prst="rect">
            <a:avLst/>
          </a:prstGeom>
        </p:spPr>
      </p:pic>
    </p:spTree>
    <p:extLst>
      <p:ext uri="{BB962C8B-B14F-4D97-AF65-F5344CB8AC3E}">
        <p14:creationId xmlns:p14="http://schemas.microsoft.com/office/powerpoint/2010/main" val="3896993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Problem Statement:  </a:t>
            </a:r>
            <a:endParaRPr lang="en-IN" sz="2000" b="1" dirty="0">
              <a:solidFill>
                <a:srgbClr val="213163"/>
              </a:solidFill>
            </a:endParaRPr>
          </a:p>
        </p:txBody>
      </p:sp>
      <p:sp>
        <p:nvSpPr>
          <p:cNvPr id="2" name="TextBox 1">
            <a:extLst>
              <a:ext uri="{FF2B5EF4-FFF2-40B4-BE49-F238E27FC236}">
                <a16:creationId xmlns:a16="http://schemas.microsoft.com/office/drawing/2014/main" id="{7512F3B0-2E96-A675-9B8B-9D4EE3381441}"/>
              </a:ext>
            </a:extLst>
          </p:cNvPr>
          <p:cNvSpPr txBox="1"/>
          <p:nvPr/>
        </p:nvSpPr>
        <p:spPr>
          <a:xfrm>
            <a:off x="391886" y="1586204"/>
            <a:ext cx="11262049" cy="1531188"/>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The problem statement for the </a:t>
            </a:r>
            <a:r>
              <a:rPr lang="en-US" sz="1870" b="1" dirty="0">
                <a:latin typeface="Arial" panose="020B0604020202020204" pitchFamily="34" charset="0"/>
                <a:cs typeface="Arial" panose="020B0604020202020204" pitchFamily="34" charset="0"/>
              </a:rPr>
              <a:t>Crop and Fertilizer Recommendation System</a:t>
            </a:r>
            <a:r>
              <a:rPr lang="en-US" sz="1870" dirty="0">
                <a:latin typeface="Arial" panose="020B0604020202020204" pitchFamily="34" charset="0"/>
                <a:cs typeface="Arial" panose="020B0604020202020204" pitchFamily="34" charset="0"/>
              </a:rPr>
              <a:t> is to design and implement a machine learning-based solution that provides farmers with accurate recommendations for optimal crop selection and appropriate fertilizer usage. This system should analyze soil properties, climatic conditions, and other relevant data to improve agricultural productivity and promote sustainable farming practices.</a:t>
            </a:r>
            <a:endParaRPr lang="en-US" sz="187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B509377-967F-0A3A-2EBD-650F55F5A434}"/>
              </a:ext>
            </a:extLst>
          </p:cNvPr>
          <p:cNvPicPr>
            <a:picLocks noChangeAspect="1"/>
          </p:cNvPicPr>
          <p:nvPr/>
        </p:nvPicPr>
        <p:blipFill>
          <a:blip r:embed="rId2"/>
          <a:stretch>
            <a:fillRect/>
          </a:stretch>
        </p:blipFill>
        <p:spPr>
          <a:xfrm>
            <a:off x="1041495" y="3117392"/>
            <a:ext cx="9754445" cy="3359187"/>
          </a:xfrm>
          <a:prstGeom prst="rect">
            <a:avLst/>
          </a:prstGeom>
        </p:spPr>
      </p:pic>
    </p:spTree>
    <p:extLst>
      <p:ext uri="{BB962C8B-B14F-4D97-AF65-F5344CB8AC3E}">
        <p14:creationId xmlns:p14="http://schemas.microsoft.com/office/powerpoint/2010/main" val="31965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Solution:  </a:t>
            </a:r>
            <a:endParaRPr lang="en-IN" sz="2000" b="1" dirty="0">
              <a:solidFill>
                <a:srgbClr val="213163"/>
              </a:solidFill>
            </a:endParaRPr>
          </a:p>
        </p:txBody>
      </p:sp>
      <p:sp>
        <p:nvSpPr>
          <p:cNvPr id="5" name="TextBox 4">
            <a:extLst>
              <a:ext uri="{FF2B5EF4-FFF2-40B4-BE49-F238E27FC236}">
                <a16:creationId xmlns:a16="http://schemas.microsoft.com/office/drawing/2014/main" id="{2E816691-5858-D6EC-F570-3D19FCED40CA}"/>
              </a:ext>
            </a:extLst>
          </p:cNvPr>
          <p:cNvSpPr txBox="1"/>
          <p:nvPr/>
        </p:nvSpPr>
        <p:spPr>
          <a:xfrm>
            <a:off x="345233" y="1642188"/>
            <a:ext cx="5346440" cy="1474236"/>
          </a:xfrm>
          <a:prstGeom prst="rect">
            <a:avLst/>
          </a:prstGeom>
          <a:noFill/>
        </p:spPr>
        <p:txBody>
          <a:bodyPr wrap="square" rtlCol="0">
            <a:spAutoFit/>
          </a:bodyPr>
          <a:lstStyle/>
          <a:p>
            <a:endParaRPr lang="en-IN" dirty="0"/>
          </a:p>
        </p:txBody>
      </p:sp>
      <p:sp>
        <p:nvSpPr>
          <p:cNvPr id="7" name="TextBox 6">
            <a:extLst>
              <a:ext uri="{FF2B5EF4-FFF2-40B4-BE49-F238E27FC236}">
                <a16:creationId xmlns:a16="http://schemas.microsoft.com/office/drawing/2014/main" id="{0F5B2D79-A501-61FA-5350-C1AD67F2DA8C}"/>
              </a:ext>
            </a:extLst>
          </p:cNvPr>
          <p:cNvSpPr txBox="1"/>
          <p:nvPr/>
        </p:nvSpPr>
        <p:spPr>
          <a:xfrm>
            <a:off x="345233" y="1642188"/>
            <a:ext cx="11299371" cy="4983993"/>
          </a:xfrm>
          <a:prstGeom prst="rect">
            <a:avLst/>
          </a:prstGeom>
          <a:noFill/>
        </p:spPr>
        <p:txBody>
          <a:bodyPr wrap="square" rtlCol="0">
            <a:spAutoFit/>
          </a:bodyPr>
          <a:lstStyle/>
          <a:p>
            <a:r>
              <a:rPr lang="en-US" sz="1870" dirty="0">
                <a:latin typeface="Arial" panose="020B0604020202020204" pitchFamily="34" charset="0"/>
                <a:cs typeface="Arial" panose="020B0604020202020204" pitchFamily="34" charset="0"/>
              </a:rPr>
              <a:t>The Agriculture Prediction App integrates machine learning algorithms to provide actionable insights for farmers. The app offers two key functionalities:</a:t>
            </a:r>
          </a:p>
          <a:p>
            <a:r>
              <a:rPr lang="en-IN" sz="1870" dirty="0">
                <a:latin typeface="Arial" panose="020B0604020202020204" pitchFamily="34" charset="0"/>
                <a:cs typeface="Arial" panose="020B0604020202020204" pitchFamily="34" charset="0"/>
              </a:rPr>
              <a:t>1. Prediction Type Selection:</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a:t>
            </a:r>
            <a:r>
              <a:rPr lang="en-IN" sz="1870" b="1" dirty="0">
                <a:latin typeface="Arial" panose="020B0604020202020204" pitchFamily="34" charset="0"/>
                <a:cs typeface="Arial" panose="020B0604020202020204" pitchFamily="34" charset="0"/>
              </a:rPr>
              <a:t> Crop Prediction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The app allows users to determine the best crop to cultivate based on the input parameters provided.</a:t>
            </a:r>
            <a:endParaRPr lang="en-IN" sz="1870" dirty="0">
              <a:latin typeface="Arial" panose="020B0604020202020204" pitchFamily="34" charset="0"/>
              <a:cs typeface="Arial" panose="020B0604020202020204" pitchFamily="34" charset="0"/>
            </a:endParaRPr>
          </a:p>
          <a:p>
            <a:r>
              <a:rPr lang="en-IN" sz="1870" dirty="0">
                <a:latin typeface="Arial" panose="020B0604020202020204" pitchFamily="34" charset="0"/>
                <a:cs typeface="Arial" panose="020B0604020202020204" pitchFamily="34" charset="0"/>
              </a:rPr>
              <a:t>         ii) </a:t>
            </a:r>
            <a:r>
              <a:rPr lang="en-IN" sz="1870" b="1" dirty="0">
                <a:latin typeface="Arial" panose="020B0604020202020204" pitchFamily="34" charset="0"/>
                <a:cs typeface="Arial" panose="020B0604020202020204" pitchFamily="34" charset="0"/>
              </a:rPr>
              <a:t>Fertilizer Prediction</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Offers suggestions for fertilizers tailored to the soil and crop needs to enhance productivity.</a:t>
            </a:r>
          </a:p>
          <a:p>
            <a:r>
              <a:rPr lang="en-IN" sz="1870" dirty="0">
                <a:latin typeface="Arial" panose="020B0604020202020204" pitchFamily="34" charset="0"/>
                <a:cs typeface="Arial" panose="020B0604020202020204" pitchFamily="34" charset="0"/>
              </a:rPr>
              <a:t>2. Input Fields:</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Nitrogen (N)</a:t>
            </a:r>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Phosphorus (P)</a:t>
            </a:r>
            <a:r>
              <a:rPr lang="en-US" sz="1870" dirty="0">
                <a:latin typeface="Arial" panose="020B0604020202020204" pitchFamily="34" charset="0"/>
                <a:cs typeface="Arial" panose="020B0604020202020204" pitchFamily="34" charset="0"/>
              </a:rPr>
              <a:t>, and </a:t>
            </a:r>
            <a:r>
              <a:rPr lang="en-US" sz="1870" b="1" dirty="0">
                <a:latin typeface="Arial" panose="020B0604020202020204" pitchFamily="34" charset="0"/>
                <a:cs typeface="Arial" panose="020B0604020202020204" pitchFamily="34" charset="0"/>
              </a:rPr>
              <a:t>Potassium (K)</a:t>
            </a:r>
            <a:r>
              <a:rPr lang="en-US" sz="1870" dirty="0">
                <a:latin typeface="Arial" panose="020B0604020202020204" pitchFamily="34" charset="0"/>
                <a:cs typeface="Arial" panose="020B0604020202020204" pitchFamily="34" charset="0"/>
              </a:rPr>
              <a:t>: Users enter values representing the soil's nutrient content. These nutrients are crucial for plant growth and yield.</a:t>
            </a:r>
          </a:p>
          <a:p>
            <a:r>
              <a:rPr lang="en-US" sz="1870" dirty="0">
                <a:latin typeface="Arial" panose="020B0604020202020204" pitchFamily="34" charset="0"/>
                <a:cs typeface="Arial" panose="020B0604020202020204" pitchFamily="34" charset="0"/>
              </a:rPr>
              <a:t>         ii) Additional factors such as </a:t>
            </a:r>
            <a:r>
              <a:rPr lang="en-US" sz="1870" b="1" dirty="0">
                <a:latin typeface="Arial" panose="020B0604020202020204" pitchFamily="34" charset="0"/>
                <a:cs typeface="Arial" panose="020B0604020202020204" pitchFamily="34" charset="0"/>
              </a:rPr>
              <a:t>temperature</a:t>
            </a:r>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humidity</a:t>
            </a:r>
            <a:r>
              <a:rPr lang="en-US" sz="1870" dirty="0">
                <a:latin typeface="Arial" panose="020B0604020202020204" pitchFamily="34" charset="0"/>
                <a:cs typeface="Arial" panose="020B0604020202020204" pitchFamily="34" charset="0"/>
              </a:rPr>
              <a:t>, and </a:t>
            </a:r>
            <a:r>
              <a:rPr lang="en-US" sz="1870" b="1" dirty="0">
                <a:latin typeface="Arial" panose="020B0604020202020204" pitchFamily="34" charset="0"/>
                <a:cs typeface="Arial" panose="020B0604020202020204" pitchFamily="34" charset="0"/>
              </a:rPr>
              <a:t>rainfall</a:t>
            </a:r>
            <a:r>
              <a:rPr lang="en-US" sz="1870" dirty="0">
                <a:latin typeface="Arial" panose="020B0604020202020204" pitchFamily="34" charset="0"/>
                <a:cs typeface="Arial" panose="020B0604020202020204" pitchFamily="34" charset="0"/>
              </a:rPr>
              <a:t> may also be included in future iterations to enhance prediction accuracy.</a:t>
            </a:r>
          </a:p>
          <a:p>
            <a:r>
              <a:rPr lang="en-US" sz="1870" dirty="0">
                <a:latin typeface="Arial" panose="020B0604020202020204" pitchFamily="34" charset="0"/>
                <a:cs typeface="Arial" panose="020B0604020202020204" pitchFamily="34" charset="0"/>
              </a:rPr>
              <a:t>3. </a:t>
            </a:r>
            <a:r>
              <a:rPr lang="en-IN" sz="1870" dirty="0">
                <a:latin typeface="Arial" panose="020B0604020202020204" pitchFamily="34" charset="0"/>
                <a:cs typeface="Arial" panose="020B0604020202020204" pitchFamily="34" charset="0"/>
              </a:rPr>
              <a:t>Simple and Interactive UI:</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The app is built using </a:t>
            </a:r>
            <a:r>
              <a:rPr lang="en-US" sz="1870" b="1" dirty="0" err="1">
                <a:latin typeface="Arial" panose="020B0604020202020204" pitchFamily="34" charset="0"/>
                <a:cs typeface="Arial" panose="020B0604020202020204" pitchFamily="34" charset="0"/>
              </a:rPr>
              <a:t>Streamlit</a:t>
            </a:r>
            <a:r>
              <a:rPr lang="en-US" sz="1870" dirty="0">
                <a:latin typeface="Arial" panose="020B0604020202020204" pitchFamily="34" charset="0"/>
                <a:cs typeface="Arial" panose="020B0604020202020204" pitchFamily="34" charset="0"/>
              </a:rPr>
              <a:t>, a powerful framework for creating web-based data applications.</a:t>
            </a:r>
          </a:p>
          <a:p>
            <a:r>
              <a:rPr lang="en-US" sz="1870" dirty="0">
                <a:latin typeface="Arial" panose="020B0604020202020204" pitchFamily="34" charset="0"/>
                <a:cs typeface="Arial" panose="020B0604020202020204" pitchFamily="34" charset="0"/>
              </a:rPr>
              <a:t>        ii) </a:t>
            </a:r>
            <a:r>
              <a:rPr lang="en-US" sz="1870" b="1" dirty="0">
                <a:latin typeface="Arial" panose="020B0604020202020204" pitchFamily="34" charset="0"/>
                <a:cs typeface="Arial" panose="020B0604020202020204" pitchFamily="34" charset="0"/>
              </a:rPr>
              <a:t>User-Friendly Design</a:t>
            </a:r>
            <a:r>
              <a:rPr lang="en-US" sz="1870" dirty="0">
                <a:latin typeface="Arial" panose="020B0604020202020204" pitchFamily="34" charset="0"/>
                <a:cs typeface="Arial" panose="020B0604020202020204" pitchFamily="34" charset="0"/>
              </a:rPr>
              <a:t>: The interface is intuitive, allowing users to interact effortlessly with input fields for Nitrogen (N), Phosphorus (P), and Potassium (K).</a:t>
            </a:r>
          </a:p>
          <a:p>
            <a:endParaRPr lang="en-IN" dirty="0"/>
          </a:p>
        </p:txBody>
      </p:sp>
    </p:spTree>
    <p:extLst>
      <p:ext uri="{BB962C8B-B14F-4D97-AF65-F5344CB8AC3E}">
        <p14:creationId xmlns:p14="http://schemas.microsoft.com/office/powerpoint/2010/main" val="3002968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0EBBFE-327F-558B-03E6-9441F7AAC09A}"/>
              </a:ext>
            </a:extLst>
          </p:cNvPr>
          <p:cNvSpPr txBox="1"/>
          <p:nvPr/>
        </p:nvSpPr>
        <p:spPr>
          <a:xfrm>
            <a:off x="261257" y="1101012"/>
            <a:ext cx="11607282" cy="5271315"/>
          </a:xfrm>
          <a:prstGeom prst="rect">
            <a:avLst/>
          </a:prstGeom>
          <a:noFill/>
        </p:spPr>
        <p:txBody>
          <a:bodyPr wrap="square" rtlCol="0">
            <a:spAutoFit/>
          </a:bodyPr>
          <a:lstStyle/>
          <a:p>
            <a:r>
              <a:rPr lang="en-IN" sz="1870" dirty="0">
                <a:latin typeface="Arial" panose="020B0604020202020204" pitchFamily="34" charset="0"/>
                <a:cs typeface="Arial" panose="020B0604020202020204" pitchFamily="34" charset="0"/>
              </a:rPr>
              <a:t>iii) Input Widgets:</a:t>
            </a:r>
          </a:p>
          <a:p>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Text Fields</a:t>
            </a:r>
            <a:r>
              <a:rPr lang="en-US" sz="1870" dirty="0">
                <a:latin typeface="Arial" panose="020B0604020202020204" pitchFamily="34" charset="0"/>
                <a:cs typeface="Arial" panose="020B0604020202020204" pitchFamily="34" charset="0"/>
              </a:rPr>
              <a:t>: For entering precise nutrient values.</a:t>
            </a:r>
          </a:p>
          <a:p>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Radio Buttons</a:t>
            </a:r>
            <a:r>
              <a:rPr lang="en-US" sz="1870" dirty="0">
                <a:latin typeface="Arial" panose="020B0604020202020204" pitchFamily="34" charset="0"/>
                <a:cs typeface="Arial" panose="020B0604020202020204" pitchFamily="34" charset="0"/>
              </a:rPr>
              <a:t>: To select between "Crop Prediction" or "Fertilizer Prediction" options.</a:t>
            </a:r>
          </a:p>
          <a:p>
            <a:r>
              <a:rPr lang="en-US"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Slider Inputs</a:t>
            </a:r>
            <a:r>
              <a:rPr lang="en-US" sz="1870" dirty="0">
                <a:latin typeface="Arial" panose="020B0604020202020204" pitchFamily="34" charset="0"/>
                <a:cs typeface="Arial" panose="020B0604020202020204" pitchFamily="34" charset="0"/>
              </a:rPr>
              <a:t>: Optional for range-based values (e.g., temperature or humidity).</a:t>
            </a:r>
          </a:p>
          <a:p>
            <a:r>
              <a:rPr lang="en-US" sz="1870" b="1" dirty="0">
                <a:latin typeface="Arial" panose="020B0604020202020204" pitchFamily="34" charset="0"/>
                <a:cs typeface="Arial" panose="020B0604020202020204" pitchFamily="34" charset="0"/>
              </a:rPr>
              <a:t>            Dark Theme</a:t>
            </a:r>
            <a:r>
              <a:rPr lang="en-US" sz="1870" dirty="0">
                <a:latin typeface="Arial" panose="020B0604020202020204" pitchFamily="34" charset="0"/>
                <a:cs typeface="Arial" panose="020B0604020202020204" pitchFamily="34" charset="0"/>
              </a:rPr>
              <a:t>: The app's modern dark-themed UI provides better readability and focus for users.</a:t>
            </a:r>
          </a:p>
          <a:p>
            <a:r>
              <a:rPr lang="en-US" sz="1870" b="1" dirty="0">
                <a:latin typeface="Arial" panose="020B0604020202020204" pitchFamily="34" charset="0"/>
                <a:cs typeface="Arial" panose="020B0604020202020204" pitchFamily="34" charset="0"/>
              </a:rPr>
              <a:t>            Real-Time Updates</a:t>
            </a:r>
            <a:r>
              <a:rPr lang="en-US" sz="1870" dirty="0">
                <a:latin typeface="Arial" panose="020B0604020202020204" pitchFamily="34" charset="0"/>
                <a:cs typeface="Arial" panose="020B0604020202020204" pitchFamily="34" charset="0"/>
              </a:rPr>
              <a:t>: As users input data, predictions are generated and displayed instantly.</a:t>
            </a:r>
          </a:p>
          <a:p>
            <a:r>
              <a:rPr lang="en-US" sz="1870" dirty="0">
                <a:latin typeface="Arial" panose="020B0604020202020204" pitchFamily="34" charset="0"/>
                <a:cs typeface="Arial" panose="020B0604020202020204" pitchFamily="34" charset="0"/>
              </a:rPr>
              <a:t>4. </a:t>
            </a:r>
            <a:r>
              <a:rPr lang="en-IN" sz="1870" dirty="0">
                <a:latin typeface="Arial" panose="020B0604020202020204" pitchFamily="34" charset="0"/>
                <a:cs typeface="Arial" panose="020B0604020202020204" pitchFamily="34" charset="0"/>
              </a:rPr>
              <a:t>Output Insights:</a:t>
            </a:r>
          </a:p>
          <a:p>
            <a:r>
              <a:rPr lang="en-IN" sz="1870"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After entering data and selecting the prediction type, the app processes the input through trained machine learning models.</a:t>
            </a:r>
          </a:p>
          <a:p>
            <a:r>
              <a:rPr lang="en-US" sz="1870" dirty="0">
                <a:latin typeface="Arial" panose="020B0604020202020204" pitchFamily="34" charset="0"/>
                <a:cs typeface="Arial" panose="020B0604020202020204" pitchFamily="34" charset="0"/>
              </a:rPr>
              <a:t>    ii) </a:t>
            </a:r>
            <a:r>
              <a:rPr lang="en-US" sz="1870" b="1" dirty="0">
                <a:latin typeface="Arial" panose="020B0604020202020204" pitchFamily="34" charset="0"/>
                <a:cs typeface="Arial" panose="020B0604020202020204" pitchFamily="34" charset="0"/>
              </a:rPr>
              <a:t>Result</a:t>
            </a:r>
            <a:r>
              <a:rPr lang="en-US" sz="1870" dirty="0">
                <a:latin typeface="Arial" panose="020B0604020202020204" pitchFamily="34" charset="0"/>
                <a:cs typeface="Arial" panose="020B0604020202020204" pitchFamily="34" charset="0"/>
              </a:rPr>
              <a:t>: Displays the recommended crop and fertilizer in a user-friendly format, empowering users to make informed decisions.</a:t>
            </a:r>
            <a:r>
              <a:rPr lang="en-IN" sz="1870" b="1" dirty="0">
                <a:latin typeface="Arial" panose="020B0604020202020204" pitchFamily="34" charset="0"/>
                <a:cs typeface="Arial" panose="020B0604020202020204" pitchFamily="34" charset="0"/>
              </a:rPr>
              <a:t>  </a:t>
            </a:r>
          </a:p>
          <a:p>
            <a:endParaRPr lang="en-IN" dirty="0"/>
          </a:p>
          <a:p>
            <a:r>
              <a:rPr lang="en-IN" sz="1870" b="1" dirty="0">
                <a:latin typeface="Arial" panose="020B0604020202020204" pitchFamily="34" charset="0"/>
                <a:cs typeface="Arial" panose="020B0604020202020204" pitchFamily="34" charset="0"/>
              </a:rPr>
              <a:t>Significance of the Output:</a:t>
            </a:r>
          </a:p>
          <a:p>
            <a:r>
              <a:rPr lang="en-IN" sz="1870" b="1" dirty="0">
                <a:latin typeface="Arial" panose="020B0604020202020204" pitchFamily="34" charset="0"/>
                <a:cs typeface="Arial" panose="020B0604020202020204" pitchFamily="34" charset="0"/>
              </a:rPr>
              <a:t>    </a:t>
            </a:r>
            <a:r>
              <a:rPr lang="en-IN" sz="1870" dirty="0" err="1">
                <a:latin typeface="Arial" panose="020B0604020202020204" pitchFamily="34" charset="0"/>
                <a:cs typeface="Arial" panose="020B0604020202020204" pitchFamily="34" charset="0"/>
              </a:rPr>
              <a:t>i</a:t>
            </a:r>
            <a:r>
              <a:rPr lang="en-IN" sz="1870" dirty="0">
                <a:latin typeface="Arial" panose="020B0604020202020204" pitchFamily="34" charset="0"/>
                <a:cs typeface="Arial" panose="020B0604020202020204" pitchFamily="34" charset="0"/>
              </a:rPr>
              <a:t>) </a:t>
            </a:r>
            <a:r>
              <a:rPr lang="en-US" sz="1870" b="1" dirty="0">
                <a:latin typeface="Arial" panose="020B0604020202020204" pitchFamily="34" charset="0"/>
                <a:cs typeface="Arial" panose="020B0604020202020204" pitchFamily="34" charset="0"/>
              </a:rPr>
              <a:t>For Farmers</a:t>
            </a:r>
            <a:r>
              <a:rPr lang="en-US" sz="1870" dirty="0">
                <a:latin typeface="Arial" panose="020B0604020202020204" pitchFamily="34" charset="0"/>
                <a:cs typeface="Arial" panose="020B0604020202020204" pitchFamily="34" charset="0"/>
              </a:rPr>
              <a:t>: Provides actionable insights that directly enhance agricultural efficiency, reduce costs, and optimize resources.</a:t>
            </a:r>
          </a:p>
          <a:p>
            <a:r>
              <a:rPr lang="en-US" sz="1870" b="1" dirty="0">
                <a:latin typeface="Arial" panose="020B0604020202020204" pitchFamily="34" charset="0"/>
                <a:cs typeface="Arial" panose="020B0604020202020204" pitchFamily="34" charset="0"/>
              </a:rPr>
              <a:t>   </a:t>
            </a:r>
            <a:r>
              <a:rPr lang="en-US" sz="1870" dirty="0">
                <a:latin typeface="Arial" panose="020B0604020202020204" pitchFamily="34" charset="0"/>
                <a:cs typeface="Arial" panose="020B0604020202020204" pitchFamily="34" charset="0"/>
              </a:rPr>
              <a:t>ii) </a:t>
            </a:r>
            <a:r>
              <a:rPr lang="en-US" sz="1870" b="1" dirty="0">
                <a:latin typeface="Arial" panose="020B0604020202020204" pitchFamily="34" charset="0"/>
                <a:cs typeface="Arial" panose="020B0604020202020204" pitchFamily="34" charset="0"/>
              </a:rPr>
              <a:t>For Agricultural Stakeholders</a:t>
            </a:r>
            <a:r>
              <a:rPr lang="en-US" sz="1870" dirty="0">
                <a:latin typeface="Arial" panose="020B0604020202020204" pitchFamily="34" charset="0"/>
                <a:cs typeface="Arial" panose="020B0604020202020204" pitchFamily="34" charset="0"/>
              </a:rPr>
              <a:t>: Enables better planning and resource allocation to achieve sustainable farming practices.</a:t>
            </a:r>
            <a:endParaRPr lang="en-IN" sz="1870" b="1"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647639459"/>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320</TotalTime>
  <Words>1319</Words>
  <Application>Microsoft Office PowerPoint</Application>
  <PresentationFormat>Widescreen</PresentationFormat>
  <Paragraphs>83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Google Sans</vt:lpstr>
      <vt:lpstr>Wingdings</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bhabani biswal</cp:lastModifiedBy>
  <cp:revision>5</cp:revision>
  <dcterms:created xsi:type="dcterms:W3CDTF">2024-12-31T09:40:01Z</dcterms:created>
  <dcterms:modified xsi:type="dcterms:W3CDTF">2025-02-05T19:51:15Z</dcterms:modified>
</cp:coreProperties>
</file>

<file path=docProps/thumbnail.jpeg>
</file>